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88" r:id="rId6"/>
    <p:sldId id="264" r:id="rId7"/>
    <p:sldId id="265" r:id="rId8"/>
    <p:sldId id="291" r:id="rId9"/>
    <p:sldId id="266" r:id="rId10"/>
    <p:sldId id="269" r:id="rId11"/>
    <p:sldId id="286" r:id="rId12"/>
    <p:sldId id="271" r:id="rId13"/>
    <p:sldId id="272" r:id="rId14"/>
    <p:sldId id="287" r:id="rId15"/>
    <p:sldId id="277" r:id="rId16"/>
    <p:sldId id="278" r:id="rId17"/>
    <p:sldId id="280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0261E-DED2-4ECB-93F0-6041BFF84361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4576A-F041-465B-B05C-90CC0BF4FA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41002-DB11-4CB5-8D08-702C16F0A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DA4DA-FE51-4727-A448-71DB39333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47C27-FF74-4852-9465-57F11B88E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59D9-7B0B-4A47-B130-1CDBC65A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62B86-7F7E-4139-B376-4AD4B8D85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E097A-0202-40AA-A458-179EE75DF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5B2DA-E7BB-48C3-84E0-E007D0828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E5F97-0747-4E28-9EC3-9A00DB5D1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94F5C-90A9-4417-807B-514F82366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BFBB7-A63E-4184-8C27-28D5A1B90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6196-CF52-4FC7-AF29-4DD7E56B54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64D00B-BD52-414C-8F65-9176DEBFB4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Rational Agents (Chapter 2)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447800"/>
            <a:ext cx="77152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Agent: Part-sorting robot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 measure</a:t>
            </a:r>
          </a:p>
          <a:p>
            <a:pPr lvl="1"/>
            <a:r>
              <a:rPr lang="en-US" dirty="0" smtClean="0"/>
              <a:t>Percentage </a:t>
            </a:r>
            <a:r>
              <a:rPr lang="en-US" dirty="0"/>
              <a:t>of parts in correct bins</a:t>
            </a:r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Conveyor </a:t>
            </a:r>
            <a:r>
              <a:rPr lang="en-US" dirty="0"/>
              <a:t>belt with parts, bins</a:t>
            </a:r>
          </a:p>
          <a:p>
            <a:r>
              <a:rPr lang="en-US" dirty="0" smtClean="0"/>
              <a:t>Actuators</a:t>
            </a:r>
          </a:p>
          <a:p>
            <a:pPr lvl="1"/>
            <a:r>
              <a:rPr lang="en-US" dirty="0" smtClean="0"/>
              <a:t>Robotic arm</a:t>
            </a:r>
            <a:endParaRPr lang="en-US" dirty="0"/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Camera</a:t>
            </a:r>
            <a:r>
              <a:rPr lang="en-US" dirty="0"/>
              <a:t>, joint angle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Agent: Spam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measure</a:t>
            </a:r>
          </a:p>
          <a:p>
            <a:pPr lvl="1"/>
            <a:r>
              <a:rPr lang="en-US" dirty="0" smtClean="0"/>
              <a:t>Minimizing false positives, false negatives</a:t>
            </a:r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A user’s email account</a:t>
            </a:r>
          </a:p>
          <a:p>
            <a:r>
              <a:rPr lang="en-US" dirty="0" smtClean="0"/>
              <a:t>Actuators</a:t>
            </a:r>
          </a:p>
          <a:p>
            <a:pPr lvl="1"/>
            <a:r>
              <a:rPr lang="en-US" dirty="0" smtClean="0"/>
              <a:t>Mark as spam, delete, etc.</a:t>
            </a:r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Incoming messages, other information about user’s account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types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Fully observable </a:t>
            </a:r>
            <a:r>
              <a:rPr lang="en-US" sz="2400" b="1" dirty="0" smtClean="0">
                <a:solidFill>
                  <a:srgbClr val="FF0000"/>
                </a:solidFill>
              </a:rPr>
              <a:t>(vs</a:t>
            </a:r>
            <a:r>
              <a:rPr lang="en-US" sz="2400" b="1" dirty="0">
                <a:solidFill>
                  <a:srgbClr val="FF0000"/>
                </a:solidFill>
              </a:rPr>
              <a:t>. partially </a:t>
            </a:r>
            <a:r>
              <a:rPr lang="en-US" sz="2400" b="1" dirty="0" smtClean="0">
                <a:solidFill>
                  <a:srgbClr val="FF0000"/>
                </a:solidFill>
              </a:rPr>
              <a:t>observable): </a:t>
            </a:r>
            <a:r>
              <a:rPr lang="en-US" dirty="0" smtClean="0"/>
              <a:t>The</a:t>
            </a:r>
            <a:r>
              <a:rPr lang="en-US" sz="2400" dirty="0" smtClean="0"/>
              <a:t> </a:t>
            </a:r>
            <a:r>
              <a:rPr lang="en-US" sz="2400" dirty="0"/>
              <a:t>agent's sensors </a:t>
            </a:r>
            <a:r>
              <a:rPr lang="en-US" sz="2400" dirty="0" smtClean="0"/>
              <a:t>give it access to </a:t>
            </a:r>
            <a:r>
              <a:rPr lang="en-US" sz="2400" dirty="0"/>
              <a:t>the complete state of the environment at each </a:t>
            </a:r>
            <a:r>
              <a:rPr lang="en-US" sz="2400" dirty="0" smtClean="0"/>
              <a:t>point </a:t>
            </a:r>
            <a:r>
              <a:rPr lang="en-US" sz="2400" dirty="0"/>
              <a:t>in </a:t>
            </a:r>
            <a:r>
              <a:rPr lang="en-US" sz="2400" dirty="0" smtClean="0"/>
              <a:t>time</a:t>
            </a: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Deterministic (vs. stochastic): </a:t>
            </a:r>
            <a:r>
              <a:rPr lang="en-US" sz="2400" dirty="0"/>
              <a:t>The next state of the environment is completely determined by the current state and </a:t>
            </a:r>
            <a:r>
              <a:rPr lang="en-US" sz="2400" dirty="0" smtClean="0"/>
              <a:t>the agent’s action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Strategic: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/>
              <a:t>environment is deterministic except for the actions of other </a:t>
            </a:r>
            <a:r>
              <a:rPr lang="en-US" sz="2000" dirty="0" smtClean="0"/>
              <a:t>agents</a:t>
            </a:r>
            <a:endParaRPr lang="en-US" sz="2000" dirty="0"/>
          </a:p>
          <a:p>
            <a:r>
              <a:rPr lang="en-US" sz="2400" b="1" dirty="0">
                <a:solidFill>
                  <a:srgbClr val="FF0000"/>
                </a:solidFill>
              </a:rPr>
              <a:t>Episodic (vs. sequential): </a:t>
            </a:r>
            <a:r>
              <a:rPr lang="en-US" sz="2400" dirty="0"/>
              <a:t>The agent's experience is divided into atomic </a:t>
            </a:r>
            <a:r>
              <a:rPr lang="en-US" dirty="0" smtClean="0"/>
              <a:t>“</a:t>
            </a:r>
            <a:r>
              <a:rPr lang="en-US" sz="2400" dirty="0" smtClean="0"/>
              <a:t>episodes,” </a:t>
            </a:r>
            <a:r>
              <a:rPr lang="en-US" sz="2400" dirty="0"/>
              <a:t>and the choice of action in each episode depends only on the episode </a:t>
            </a:r>
            <a:r>
              <a:rPr lang="en-US" sz="2400" dirty="0" smtClean="0"/>
              <a:t>itself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types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Static (vs. dynamic): </a:t>
            </a:r>
            <a:r>
              <a:rPr lang="en-US" dirty="0"/>
              <a:t>The environment is unchanged while an agent is </a:t>
            </a:r>
            <a:r>
              <a:rPr lang="en-US" dirty="0" smtClean="0"/>
              <a:t>deliberating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Semidynamic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environment does </a:t>
            </a:r>
            <a:r>
              <a:rPr lang="en-US" dirty="0"/>
              <a:t>not change with the passage of </a:t>
            </a:r>
            <a:r>
              <a:rPr lang="en-US" dirty="0" smtClean="0"/>
              <a:t>time, </a:t>
            </a:r>
            <a:r>
              <a:rPr lang="en-US" dirty="0"/>
              <a:t>but the agent's performance score </a:t>
            </a:r>
            <a:r>
              <a:rPr lang="en-US" dirty="0" smtClean="0"/>
              <a:t>does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Discrete (vs. continuous): </a:t>
            </a:r>
            <a:r>
              <a:rPr lang="en-US" dirty="0" smtClean="0"/>
              <a:t>The environment provides a fixed </a:t>
            </a:r>
            <a:r>
              <a:rPr lang="en-US" dirty="0"/>
              <a:t>number of </a:t>
            </a:r>
            <a:r>
              <a:rPr lang="en-US" dirty="0" smtClean="0"/>
              <a:t>distinct percepts, actions, and environment states</a:t>
            </a:r>
          </a:p>
          <a:p>
            <a:pPr lvl="1"/>
            <a:r>
              <a:rPr lang="en-US" dirty="0" smtClean="0"/>
              <a:t>Time can also evolve in a discrete or continuous fashion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Single agent (vs. </a:t>
            </a:r>
            <a:r>
              <a:rPr lang="en-US" b="1" dirty="0" smtClean="0">
                <a:solidFill>
                  <a:srgbClr val="FF0000"/>
                </a:solidFill>
              </a:rPr>
              <a:t>multi-agent</a:t>
            </a:r>
            <a:r>
              <a:rPr lang="en-US" b="1" dirty="0">
                <a:solidFill>
                  <a:srgbClr val="FF0000"/>
                </a:solidFill>
              </a:rPr>
              <a:t>): </a:t>
            </a:r>
            <a:r>
              <a:rPr lang="en-US" dirty="0"/>
              <a:t>An agent operating by itself in an </a:t>
            </a:r>
            <a:r>
              <a:rPr lang="en-US" dirty="0" smtClean="0"/>
              <a:t>environment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Known (vs. unknown): </a:t>
            </a:r>
            <a:r>
              <a:rPr lang="en-US" dirty="0" smtClean="0"/>
              <a:t>The agent knows the rules of the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Examples of different environments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22637"/>
            <a:ext cx="9067800" cy="49831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Observable</a:t>
            </a:r>
            <a:br>
              <a:rPr lang="en-US" sz="2000" dirty="0" smtClean="0"/>
            </a:br>
            <a:r>
              <a:rPr lang="en-US" sz="20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Deterministic		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Episodic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</a:t>
            </a:r>
            <a:r>
              <a:rPr lang="en-US" sz="20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Static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Discrete		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Single agent		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7254" y="3246437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Fully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576054" y="3246437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Partially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481054" y="3246437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Partially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747254" y="3779837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Strategic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76054" y="3779837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Stochastic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484972" y="3798947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Stochastic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747254" y="4313237"/>
            <a:ext cx="1398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Sequential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562600" y="4332347"/>
            <a:ext cx="1398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Sequential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481054" y="4313237"/>
            <a:ext cx="1398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Sequential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747254" y="4884617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Semidynamic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493387" y="4865507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Dynamic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576054" y="4903727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Static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747254" y="5437127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Discrete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576054" y="5418017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Discrete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7508502" y="5418017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Continuous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747254" y="6027617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Multi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611573" y="6027617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Multi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7516573" y="6046727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Multi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1828800" y="3246437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Fully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1828800" y="3779837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Deterministic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1828800" y="4313237"/>
            <a:ext cx="1156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Episodic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828800" y="4884617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Static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1828800" y="5437127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Discrete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1828800" y="6027617"/>
            <a:ext cx="89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Single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752600" y="3094037"/>
            <a:ext cx="73152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143000"/>
            <a:ext cx="14987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513" y="1143000"/>
            <a:ext cx="1385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5477" y="1219200"/>
            <a:ext cx="174232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747254" y="2286000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Chess with</a:t>
            </a:r>
            <a:br>
              <a:rPr lang="en-US" sz="2000" dirty="0" smtClean="0"/>
            </a:br>
            <a:r>
              <a:rPr lang="en-US" sz="2000" dirty="0" smtClean="0"/>
              <a:t>a clock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5576054" y="2286000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Scrabble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7481054" y="2286000"/>
            <a:ext cx="1469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Taxi driving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1752600" y="2286000"/>
            <a:ext cx="1619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Word jumble</a:t>
            </a:r>
            <a:br>
              <a:rPr lang="en-US" sz="2000" dirty="0" smtClean="0"/>
            </a:br>
            <a:r>
              <a:rPr lang="en-US" sz="2000" dirty="0" smtClean="0"/>
              <a:t>solver</a:t>
            </a:r>
            <a:endParaRPr lang="en-US" sz="2000" dirty="0"/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8644" y="1219200"/>
            <a:ext cx="135175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agent </a:t>
            </a:r>
            <a:r>
              <a:rPr lang="en-US" dirty="0"/>
              <a:t>types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Simple </a:t>
            </a:r>
            <a:r>
              <a:rPr lang="en-US" sz="2800" dirty="0"/>
              <a:t>reflex agents</a:t>
            </a:r>
          </a:p>
          <a:p>
            <a:r>
              <a:rPr lang="en-US" sz="2800" dirty="0"/>
              <a:t>Model-based reflex agents</a:t>
            </a:r>
          </a:p>
          <a:p>
            <a:r>
              <a:rPr lang="en-US" sz="2800" dirty="0"/>
              <a:t>Goal-based agents</a:t>
            </a:r>
          </a:p>
          <a:p>
            <a:r>
              <a:rPr lang="en-US" sz="2800" dirty="0"/>
              <a:t>Utility-based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reflex </a:t>
            </a:r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action on the basis of current percept, ignoring all past percepts</a:t>
            </a:r>
            <a:endParaRPr lang="en-US" dirty="0"/>
          </a:p>
        </p:txBody>
      </p:sp>
      <p:pic>
        <p:nvPicPr>
          <p:cNvPr id="7" name="Picture 4" descr="simple-reflex-agen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7048" y="2798064"/>
            <a:ext cx="6018455" cy="383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reflex </a:t>
            </a:r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internal state that keeps track of aspects of the environment that cannot be currently observed</a:t>
            </a:r>
          </a:p>
        </p:txBody>
      </p:sp>
      <p:pic>
        <p:nvPicPr>
          <p:cNvPr id="7" name="Picture 4" descr="reflex+state-ag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048" y="2798064"/>
            <a:ext cx="6019307" cy="383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Goal-based </a:t>
            </a:r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agent uses goal information to select between possible actions in the current state</a:t>
            </a:r>
            <a:endParaRPr lang="en-US" dirty="0"/>
          </a:p>
        </p:txBody>
      </p:sp>
      <p:pic>
        <p:nvPicPr>
          <p:cNvPr id="8" name="Picture 5" descr="goal-based-ag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97351"/>
            <a:ext cx="6019800" cy="38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Utility-based </a:t>
            </a:r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983163"/>
          </a:xfrm>
        </p:spPr>
        <p:txBody>
          <a:bodyPr/>
          <a:lstStyle/>
          <a:p>
            <a:r>
              <a:rPr lang="en-US" dirty="0" smtClean="0"/>
              <a:t>The agent uses a utility function to evaluate the desirability of states that could result from each possible action</a:t>
            </a:r>
          </a:p>
          <a:p>
            <a:endParaRPr lang="en-US" dirty="0"/>
          </a:p>
        </p:txBody>
      </p:sp>
      <p:pic>
        <p:nvPicPr>
          <p:cNvPr id="7" name="Picture 5" descr="utility-based-ag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049" y="2798064"/>
            <a:ext cx="6018879" cy="383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Agent function and agent program</a:t>
            </a:r>
            <a:endParaRPr lang="en-US" dirty="0"/>
          </a:p>
          <a:p>
            <a:r>
              <a:rPr lang="en-US" dirty="0"/>
              <a:t>Rationality</a:t>
            </a:r>
          </a:p>
          <a:p>
            <a:r>
              <a:rPr lang="en-US" dirty="0"/>
              <a:t>PEAS (Performance measure, Environment, Actuators, Sensors)</a:t>
            </a:r>
          </a:p>
          <a:p>
            <a:r>
              <a:rPr lang="en-US" dirty="0"/>
              <a:t>Environment types</a:t>
            </a:r>
          </a:p>
          <a:p>
            <a:r>
              <a:rPr lang="en-US" dirty="0"/>
              <a:t>Agent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learning come in?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utility-based-ag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049" y="2798064"/>
            <a:ext cx="6018879" cy="383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52400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 is anything that can be viewed as </a:t>
            </a:r>
            <a:r>
              <a:rPr lang="en-US" dirty="0">
                <a:solidFill>
                  <a:srgbClr val="FF0000"/>
                </a:solidFill>
              </a:rPr>
              <a:t>perceiving</a:t>
            </a:r>
            <a:r>
              <a:rPr lang="en-US" dirty="0"/>
              <a:t> its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through </a:t>
            </a:r>
            <a:r>
              <a:rPr lang="en-US" dirty="0">
                <a:solidFill>
                  <a:srgbClr val="FF0000"/>
                </a:solidFill>
              </a:rPr>
              <a:t>sensors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acting</a:t>
            </a:r>
            <a:r>
              <a:rPr lang="en-US" dirty="0"/>
              <a:t> upon that environment through </a:t>
            </a:r>
            <a:r>
              <a:rPr lang="en-US" dirty="0" smtClean="0">
                <a:solidFill>
                  <a:srgbClr val="FF0000"/>
                </a:solidFill>
              </a:rPr>
              <a:t>actuators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64" y="2743200"/>
            <a:ext cx="79594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function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>
                <a:solidFill>
                  <a:srgbClr val="FF0000"/>
                </a:solidFill>
              </a:rPr>
              <a:t>agent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function</a:t>
            </a:r>
            <a:r>
              <a:rPr lang="en-US" sz="2800" dirty="0"/>
              <a:t> maps from </a:t>
            </a:r>
            <a:r>
              <a:rPr lang="en-US" sz="2800" i="1" dirty="0"/>
              <a:t>percept histories </a:t>
            </a:r>
            <a:r>
              <a:rPr lang="en-US" sz="2800" dirty="0"/>
              <a:t>to </a:t>
            </a:r>
            <a:r>
              <a:rPr lang="en-US" sz="2800" i="1" dirty="0" smtClean="0"/>
              <a:t>actions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agent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program</a:t>
            </a:r>
            <a:r>
              <a:rPr lang="en-US" sz="2800" dirty="0"/>
              <a:t> runs on the physical </a:t>
            </a:r>
            <a:r>
              <a:rPr lang="en-US" sz="2800" dirty="0">
                <a:solidFill>
                  <a:srgbClr val="FF0000"/>
                </a:solidFill>
              </a:rPr>
              <a:t>architecture</a:t>
            </a:r>
            <a:r>
              <a:rPr lang="en-US" sz="2800" dirty="0"/>
              <a:t> to produce </a:t>
            </a:r>
            <a:r>
              <a:rPr lang="en-US" sz="2800" dirty="0" smtClean="0"/>
              <a:t>the agent function</a:t>
            </a:r>
          </a:p>
          <a:p>
            <a:endParaRPr lang="en-US" sz="2800" dirty="0"/>
          </a:p>
          <a:p>
            <a:r>
              <a:rPr lang="en-US" sz="2800" dirty="0"/>
              <a:t>agent = architecture + </a:t>
            </a:r>
            <a:r>
              <a:rPr lang="en-US" sz="2800" dirty="0" smtClean="0"/>
              <a:t>program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Vacuum-cleaner world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3078163"/>
          </a:xfrm>
        </p:spPr>
        <p:txBody>
          <a:bodyPr/>
          <a:lstStyle/>
          <a:p>
            <a:r>
              <a:rPr lang="en-US" b="1" dirty="0" smtClean="0"/>
              <a:t>Percepts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Location </a:t>
            </a:r>
            <a:r>
              <a:rPr lang="en-US" dirty="0"/>
              <a:t>and </a:t>
            </a:r>
            <a:r>
              <a:rPr lang="en-US" dirty="0" smtClean="0"/>
              <a:t>status, </a:t>
            </a:r>
            <a:br>
              <a:rPr lang="en-US" dirty="0" smtClean="0"/>
            </a:br>
            <a:r>
              <a:rPr lang="en-US" dirty="0" smtClean="0"/>
              <a:t>	e.g</a:t>
            </a:r>
            <a:r>
              <a:rPr lang="en-US" dirty="0"/>
              <a:t>., </a:t>
            </a:r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A,Dirty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b="1" dirty="0"/>
              <a:t>Actions: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, Right, Suck, </a:t>
            </a:r>
            <a:r>
              <a:rPr lang="en-US" dirty="0" err="1" smtClean="0">
                <a:solidFill>
                  <a:srgbClr val="FF0000"/>
                </a:solidFill>
              </a:rPr>
              <a:t>NoOp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i="1" dirty="0"/>
          </a:p>
          <a:p>
            <a:pPr>
              <a:buNone/>
            </a:pPr>
            <a:r>
              <a:rPr lang="en-US" dirty="0" smtClean="0"/>
              <a:t>Example vacuum agent program: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Vacuum-Agent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location,status</a:t>
            </a: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]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returns an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action</a:t>
            </a:r>
          </a:p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status = Dirty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return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Suck</a:t>
            </a:r>
          </a:p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if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location = A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return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Right</a:t>
            </a:r>
            <a:endParaRPr lang="en-US" i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if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location = B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return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Left</a:t>
            </a:r>
          </a:p>
        </p:txBody>
      </p:sp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055" y="1143000"/>
            <a:ext cx="387234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agents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For </a:t>
            </a:r>
            <a:r>
              <a:rPr lang="en-US" sz="2800" dirty="0"/>
              <a:t>each possible percept sequence, a </a:t>
            </a:r>
            <a:r>
              <a:rPr lang="en-US" sz="2800" b="1" dirty="0">
                <a:solidFill>
                  <a:srgbClr val="FF0000"/>
                </a:solidFill>
              </a:rPr>
              <a:t>rational agent</a:t>
            </a:r>
            <a:r>
              <a:rPr lang="en-US" sz="2800" dirty="0"/>
              <a:t> should select an action that is expected to maximize its </a:t>
            </a:r>
            <a:r>
              <a:rPr lang="en-US" sz="2800" b="1" dirty="0">
                <a:solidFill>
                  <a:srgbClr val="FF0000"/>
                </a:solidFill>
              </a:rPr>
              <a:t>performance measure</a:t>
            </a:r>
            <a:r>
              <a:rPr lang="en-US" sz="2800" dirty="0"/>
              <a:t>, </a:t>
            </a:r>
            <a:r>
              <a:rPr lang="en-US" sz="2800" i="1" dirty="0"/>
              <a:t>given the evidence provided by the percept sequence and </a:t>
            </a:r>
            <a:r>
              <a:rPr lang="en-US" sz="2800" i="1" dirty="0" smtClean="0"/>
              <a:t>the agent’s built-in knowledge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Performance measure (utility function):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An </a:t>
            </a:r>
            <a:r>
              <a:rPr lang="en-US" sz="2800" i="1" dirty="0" smtClean="0"/>
              <a:t>objective</a:t>
            </a:r>
            <a:r>
              <a:rPr lang="en-US" sz="2800" dirty="0" smtClean="0"/>
              <a:t> criterion for success of an agent's behavior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rationality mean?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Rationality is </a:t>
            </a:r>
            <a:r>
              <a:rPr lang="en-US" dirty="0" smtClean="0"/>
              <a:t>not omniscience</a:t>
            </a:r>
          </a:p>
          <a:p>
            <a:pPr lvl="1"/>
            <a:r>
              <a:rPr lang="en-US" dirty="0" smtClean="0"/>
              <a:t>Percepts may not supply all the relevant information</a:t>
            </a:r>
          </a:p>
          <a:p>
            <a:pPr lvl="1"/>
            <a:r>
              <a:rPr lang="en-US" dirty="0" smtClean="0"/>
              <a:t>Consequences of actions may be unpredictable</a:t>
            </a:r>
          </a:p>
          <a:p>
            <a:endParaRPr lang="en-US" dirty="0"/>
          </a:p>
          <a:p>
            <a:r>
              <a:rPr lang="en-US" dirty="0"/>
              <a:t>Agents can perform actions in order to modify future percepts so as to obtain useful information (information gathering, exploration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An agent is </a:t>
            </a:r>
            <a:r>
              <a:rPr lang="en-US" b="1" dirty="0"/>
              <a:t>autonomous</a:t>
            </a:r>
            <a:r>
              <a:rPr lang="en-US" dirty="0"/>
              <a:t> if its behavior is determined by its own experience (with ability to learn and adapt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vacuum-cleaner </a:t>
            </a:r>
            <a:r>
              <a:rPr lang="en-US" dirty="0"/>
              <a:t>world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3078163"/>
          </a:xfrm>
        </p:spPr>
        <p:txBody>
          <a:bodyPr/>
          <a:lstStyle/>
          <a:p>
            <a:r>
              <a:rPr lang="en-US" b="1" dirty="0" smtClean="0"/>
              <a:t>Percepts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Location </a:t>
            </a:r>
            <a:r>
              <a:rPr lang="en-US" dirty="0"/>
              <a:t>and </a:t>
            </a:r>
            <a:r>
              <a:rPr lang="en-US" dirty="0" smtClean="0"/>
              <a:t>status, </a:t>
            </a:r>
            <a:br>
              <a:rPr lang="en-US" dirty="0" smtClean="0"/>
            </a:br>
            <a:r>
              <a:rPr lang="en-US" dirty="0" smtClean="0"/>
              <a:t>	e.g</a:t>
            </a:r>
            <a:r>
              <a:rPr lang="en-US" dirty="0"/>
              <a:t>., </a:t>
            </a:r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A,Dirty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b="1" dirty="0"/>
              <a:t>Actions: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, Right, Suck, </a:t>
            </a:r>
            <a:r>
              <a:rPr lang="en-US" dirty="0" err="1" smtClean="0">
                <a:solidFill>
                  <a:srgbClr val="FF0000"/>
                </a:solidFill>
              </a:rPr>
              <a:t>NoOp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i="1" dirty="0"/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Vacuum-Agent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location,status</a:t>
            </a: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]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returns an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action</a:t>
            </a:r>
          </a:p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status = Dirty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return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Suck</a:t>
            </a:r>
          </a:p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if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location = A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return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Right</a:t>
            </a:r>
            <a:endParaRPr lang="en-US" i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if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location = B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return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Left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Is this agent rational?</a:t>
            </a:r>
          </a:p>
          <a:p>
            <a:pPr lvl="1"/>
            <a:r>
              <a:rPr lang="en-US" dirty="0" smtClean="0">
                <a:latin typeface="+mn-lt"/>
                <a:ea typeface="+mn-ea"/>
                <a:cs typeface="+mn-cs"/>
              </a:rPr>
              <a:t>Depends on performance measure, environment properties</a:t>
            </a:r>
          </a:p>
        </p:txBody>
      </p:sp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055" y="1143000"/>
            <a:ext cx="387234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the task environment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specification: </a:t>
            </a:r>
            <a:r>
              <a:rPr lang="en-US" b="1" dirty="0">
                <a:solidFill>
                  <a:srgbClr val="FF0000"/>
                </a:solidFill>
              </a:rPr>
              <a:t>Performance measure, Environment, Actuators, </a:t>
            </a:r>
            <a:r>
              <a:rPr lang="en-US" b="1" dirty="0" smtClean="0">
                <a:solidFill>
                  <a:srgbClr val="FF0000"/>
                </a:solidFill>
              </a:rPr>
              <a:t>Sensors (PEAS)</a:t>
            </a:r>
          </a:p>
          <a:p>
            <a:endParaRPr lang="en-US" dirty="0"/>
          </a:p>
          <a:p>
            <a:r>
              <a:rPr lang="en-US" b="1" dirty="0" smtClean="0"/>
              <a:t>Example: </a:t>
            </a:r>
            <a:r>
              <a:rPr lang="en-US" b="1" dirty="0"/>
              <a:t>automated taxi </a:t>
            </a:r>
            <a:r>
              <a:rPr lang="en-US" b="1" dirty="0" smtClean="0"/>
              <a:t>driver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Performance measure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Safe, fast, legal, comfortable trip, maximize profits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Environment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Roads, other traffic, pedestrians, customers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Actuators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Steering wheel, accelerator, brake, signal, horn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Sensors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Cameras, sonar, speedometer, GPS, odometer, engine sensors, keyboard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7572</TotalTime>
  <Words>670</Words>
  <Application>Microsoft Office PowerPoint</Application>
  <PresentationFormat>On-screen Show (4:3)</PresentationFormat>
  <Paragraphs>159</Paragraphs>
  <Slides>20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Monotype Corsiva</vt:lpstr>
      <vt:lpstr>Wingdings</vt:lpstr>
      <vt:lpstr>Default Design</vt:lpstr>
      <vt:lpstr>Rational Agents (Chapter 2)</vt:lpstr>
      <vt:lpstr>Outline</vt:lpstr>
      <vt:lpstr>Agents</vt:lpstr>
      <vt:lpstr>Agent function</vt:lpstr>
      <vt:lpstr>Vacuum-cleaner world</vt:lpstr>
      <vt:lpstr>Rational agents</vt:lpstr>
      <vt:lpstr>What does rationality mean?</vt:lpstr>
      <vt:lpstr>Back to vacuum-cleaner world</vt:lpstr>
      <vt:lpstr>Specifying the task environment</vt:lpstr>
      <vt:lpstr>Agent: Part-sorting robot</vt:lpstr>
      <vt:lpstr>Agent: Spam filter</vt:lpstr>
      <vt:lpstr>Environment types</vt:lpstr>
      <vt:lpstr>Environment types</vt:lpstr>
      <vt:lpstr>Examples of different environments</vt:lpstr>
      <vt:lpstr>Hierarchy of agent types</vt:lpstr>
      <vt:lpstr>Simple reflex agent</vt:lpstr>
      <vt:lpstr>Model-based reflex agent</vt:lpstr>
      <vt:lpstr>Goal-based agent</vt:lpstr>
      <vt:lpstr>Utility-based agent</vt:lpstr>
      <vt:lpstr>Where does learning come in?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</dc:title>
  <dc:creator>Min-Yen Kan</dc:creator>
  <cp:lastModifiedBy>lazebnik</cp:lastModifiedBy>
  <cp:revision>96</cp:revision>
  <dcterms:created xsi:type="dcterms:W3CDTF">2003-12-17T02:32:09Z</dcterms:created>
  <dcterms:modified xsi:type="dcterms:W3CDTF">2010-08-31T21:10:57Z</dcterms:modified>
</cp:coreProperties>
</file>